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3"/>
  </p:notesMasterIdLst>
  <p:sldIdLst>
    <p:sldId id="257" r:id="rId4"/>
    <p:sldId id="258" r:id="rId5"/>
    <p:sldId id="259" r:id="rId6"/>
    <p:sldId id="268" r:id="rId7"/>
    <p:sldId id="263" r:id="rId8"/>
    <p:sldId id="265" r:id="rId9"/>
    <p:sldId id="266" r:id="rId10"/>
    <p:sldId id="261" r:id="rId11"/>
    <p:sldId id="269" r:id="rId12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Black" panose="02000000000000000000" pitchFamily="2" charset="0"/>
      <p:bold r:id="rId20"/>
      <p:italic r:id="rId21"/>
      <p:boldItalic r:id="rId22"/>
    </p:embeddedFont>
    <p:embeddedFont>
      <p:font typeface="Roboto Thin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6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BBDFB-8845-41A2-A73C-3C95C66B2FD1}">
  <a:tblStyle styleId="{F14BBDFB-8845-41A2-A73C-3C95C66B2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08"/>
  </p:normalViewPr>
  <p:slideViewPr>
    <p:cSldViewPr snapToGrid="0" snapToObjects="1">
      <p:cViewPr varScale="1">
        <p:scale>
          <a:sx n="120" d="100"/>
          <a:sy n="120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577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006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471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804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55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28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86" name="Shape 186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1" name="Shape 191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6" name="Shape 196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Shape 284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 err="1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Codeflix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Calculating churn rate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lang="en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rates by month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rates by segment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15971" y="2571750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endParaRPr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4" y="19577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profile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SQL query 1.1: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SQL query 1.2: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id =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OR id = 13;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/*OR use the following to see first 100 rows of data:*/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100;</a:t>
            </a:r>
          </a:p>
          <a:p>
            <a:pPr lvl="0">
              <a:buClr>
                <a:schemeClr val="dk1"/>
              </a:buClr>
              <a:buSzPts val="1100"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68009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The company has been operating for 4 months:</a:t>
            </a:r>
          </a:p>
          <a:p>
            <a:pPr lvl="1"/>
            <a:r>
              <a:rPr lang="en-US" sz="1000" dirty="0"/>
              <a:t>Dec 2016, Jan 2017, Feb 2017, Mar 2017</a:t>
            </a:r>
          </a:p>
          <a:p>
            <a:endParaRPr lang="en-US" sz="1000" dirty="0"/>
          </a:p>
          <a:p>
            <a:r>
              <a:rPr lang="en-US" sz="1000" dirty="0"/>
              <a:t>It is possible to calculate churn rates for only three latest months (Jan 2017 – Mar 2017), since </a:t>
            </a:r>
            <a:r>
              <a:rPr lang="en-US" sz="1000" dirty="0" err="1"/>
              <a:t>Codeflix</a:t>
            </a:r>
            <a:r>
              <a:rPr lang="en-US" sz="1000" dirty="0"/>
              <a:t> does not allow users to cancel subscription during 31 days after activation and first subscription started on 1</a:t>
            </a:r>
            <a:r>
              <a:rPr lang="en-US" sz="1000" baseline="30000" dirty="0"/>
              <a:t>st</a:t>
            </a:r>
            <a:r>
              <a:rPr lang="en-US" sz="1000" dirty="0"/>
              <a:t> of December 2016 (see Table 1).</a:t>
            </a:r>
          </a:p>
          <a:p>
            <a:endParaRPr lang="en-US" sz="1000" dirty="0"/>
          </a:p>
          <a:p>
            <a:r>
              <a:rPr lang="en-US" sz="1000" dirty="0"/>
              <a:t>There are two user segments acquired through different channels: one named ‘87’ and another one named ‘30’ (see sample data in Table 2 and respective SQL query on the right).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079228992"/>
              </p:ext>
            </p:extLst>
          </p:nvPr>
        </p:nvGraphicFramePr>
        <p:xfrm>
          <a:off x="177975" y="3864255"/>
          <a:ext cx="4920898" cy="108347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07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906">
                  <a:extLst>
                    <a:ext uri="{9D8B030D-6E8A-4147-A177-3AD203B41FA5}">
                      <a16:colId xmlns:a16="http://schemas.microsoft.com/office/drawing/2014/main" val="436258023"/>
                    </a:ext>
                  </a:extLst>
                </a:gridCol>
                <a:gridCol w="1381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543">
                  <a:extLst>
                    <a:ext uri="{9D8B030D-6E8A-4147-A177-3AD203B41FA5}">
                      <a16:colId xmlns:a16="http://schemas.microsoft.com/office/drawing/2014/main" val="1351787713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292929"/>
                          </a:solidFill>
                          <a:effectLst/>
                        </a:rPr>
                        <a:t>subscription_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292929"/>
                          </a:solidFill>
                          <a:effectLst/>
                        </a:rPr>
                        <a:t>start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subscription_end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364271"/>
                  </a:ext>
                </a:extLst>
              </a:tr>
            </a:tbl>
          </a:graphicData>
        </a:graphic>
      </p:graphicFrame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A95D91E7-2740-BB41-8148-CEF6454F2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297530"/>
              </p:ext>
            </p:extLst>
          </p:nvPr>
        </p:nvGraphicFramePr>
        <p:xfrm>
          <a:off x="177974" y="2992399"/>
          <a:ext cx="4920899" cy="78557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50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044">
                  <a:extLst>
                    <a:ext uri="{9D8B030D-6E8A-4147-A177-3AD203B41FA5}">
                      <a16:colId xmlns:a16="http://schemas.microsoft.com/office/drawing/2014/main" val="436258023"/>
                    </a:ext>
                  </a:extLst>
                </a:gridCol>
                <a:gridCol w="192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292929"/>
                          </a:solidFill>
                          <a:effectLst/>
                        </a:rPr>
                        <a:t>MIN(</a:t>
                      </a:r>
                      <a:r>
                        <a:rPr lang="en-US" sz="1200" dirty="0" err="1">
                          <a:solidFill>
                            <a:srgbClr val="292929"/>
                          </a:solidFill>
                          <a:effectLst/>
                        </a:rPr>
                        <a:t>subscription_start</a:t>
                      </a:r>
                      <a:r>
                        <a:rPr lang="en-US" sz="1200" dirty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292929"/>
                          </a:solidFill>
                          <a:effectLst/>
                        </a:rPr>
                        <a:t>MAX(</a:t>
                      </a:r>
                      <a:r>
                        <a:rPr lang="en-US" sz="1200" dirty="0" err="1">
                          <a:solidFill>
                            <a:srgbClr val="292929"/>
                          </a:solidFill>
                          <a:effectLst/>
                        </a:rPr>
                        <a:t>subscription_start</a:t>
                      </a:r>
                      <a:r>
                        <a:rPr lang="en-US" sz="1200" dirty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292929"/>
                          </a:solidFill>
                          <a:effectLst/>
                        </a:rPr>
                        <a:t>MIN(</a:t>
                      </a:r>
                      <a:r>
                        <a:rPr lang="en-US" sz="1200" dirty="0" err="1">
                          <a:solidFill>
                            <a:srgbClr val="292929"/>
                          </a:solidFill>
                          <a:effectLst/>
                        </a:rPr>
                        <a:t>subscription_start</a:t>
                      </a:r>
                      <a:r>
                        <a:rPr lang="en-US" sz="1200" dirty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36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17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15971" y="2571750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Churn rates by month</a:t>
            </a:r>
            <a:endParaRPr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828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Overall churn rates for </a:t>
            </a:r>
            <a:r>
              <a:rPr lang="en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Codeflix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SQL query 2.1: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/*main part of the query has been omitted here due to its length*/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SUM(is_active_87) AS sum_active_87,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SUM(is_active_30) AS sum_active_30,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SUM(is_canceled_87) AS sum_canceled_87,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SUM(is_canceled_30) AS sum_canceled_30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month;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query for calculating the sum of active and cancelled subscriptions is presented on the right. Please see the full one attached to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*.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sql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files of this capstone project.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overall churn trend for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company (both segments incl.) is an upward one, meaning more people cancelling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has managed to attract more subscribers in February and March. However, cancellations have risen with a faster pace. The main contributor to this trend is segment ‘87’.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30248331"/>
              </p:ext>
            </p:extLst>
          </p:nvPr>
        </p:nvGraphicFramePr>
        <p:xfrm>
          <a:off x="177975" y="3189000"/>
          <a:ext cx="4920902" cy="1706880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750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716">
                  <a:extLst>
                    <a:ext uri="{9D8B030D-6E8A-4147-A177-3AD203B41FA5}">
                      <a16:colId xmlns:a16="http://schemas.microsoft.com/office/drawing/2014/main" val="436258023"/>
                    </a:ext>
                  </a:extLst>
                </a:gridCol>
                <a:gridCol w="961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392">
                  <a:extLst>
                    <a:ext uri="{9D8B030D-6E8A-4147-A177-3AD203B41FA5}">
                      <a16:colId xmlns:a16="http://schemas.microsoft.com/office/drawing/2014/main" val="2509470217"/>
                    </a:ext>
                  </a:extLst>
                </a:gridCol>
                <a:gridCol w="819392">
                  <a:extLst>
                    <a:ext uri="{9D8B030D-6E8A-4147-A177-3AD203B41FA5}">
                      <a16:colId xmlns:a16="http://schemas.microsoft.com/office/drawing/2014/main" val="3804910165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sum_active_87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sum_active_30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sum_canceled_87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292929"/>
                          </a:solidFill>
                          <a:effectLst/>
                        </a:rPr>
                        <a:t>sum_canceled_30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292929"/>
                          </a:solidFill>
                          <a:effectLst/>
                        </a:rPr>
                        <a:t>Total churn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0.162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0.189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0.274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71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17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15971" y="2571750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Churn rates by segment</a:t>
            </a:r>
            <a:endParaRPr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1092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Churn rates  by segment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900" b="1" dirty="0">
                <a:latin typeface="Courier New"/>
                <a:ea typeface="Courier New"/>
                <a:cs typeface="Courier New"/>
                <a:sym typeface="Courier New"/>
              </a:rPr>
              <a:t>SQL query 3.1: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/*main part of the query has been omitted here due to its length*/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1.0 * sum_canceled_87 / sum_active_87 AS 'churn_rate_87',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1.0 * sum_canceled_30 / sum_active_30 AS 'churn_rate_30'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churn rate calculation query is presented on the right. Please see the full one attached to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*.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sql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files of this capstone project.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churn trend for segment ‘87’ is increasing dramatically. And subscribers from this segment are responsible for continuously increasing churn rates for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company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contrast, the churn trend for segment ‘30’ is much stable and this is the major segment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should focus on expanding.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734823399"/>
              </p:ext>
            </p:extLst>
          </p:nvPr>
        </p:nvGraphicFramePr>
        <p:xfrm>
          <a:off x="177975" y="3189000"/>
          <a:ext cx="4920900" cy="139307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292929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292929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17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315971" y="2571750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you!</a:t>
            </a:r>
            <a:endParaRPr sz="4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108255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635</Words>
  <Application>Microsoft Macintosh PowerPoint</Application>
  <PresentationFormat>On-screen Show (16:9)</PresentationFormat>
  <Paragraphs>117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Dosis</vt:lpstr>
      <vt:lpstr>Roboto Thin</vt:lpstr>
      <vt:lpstr>Arial</vt:lpstr>
      <vt:lpstr>Roboto</vt:lpstr>
      <vt:lpstr>Courier New</vt:lpstr>
      <vt:lpstr>Roboto Black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Microsoft Office User</cp:lastModifiedBy>
  <cp:revision>13</cp:revision>
  <dcterms:modified xsi:type="dcterms:W3CDTF">2019-02-22T15:17:27Z</dcterms:modified>
</cp:coreProperties>
</file>